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680"/>
    <a:srgbClr val="222222"/>
    <a:srgbClr val="F7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31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4F4029-C2D7-3C29-40F9-F708B5984B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3B3192E-593F-2937-4382-90E6F5713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4CD4D7-BE01-ABD0-FEE7-60CFE29A0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02541-B10E-137F-D5B5-A48872F01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6CA6A8-1BEF-A871-6A1A-5BD3F56B9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2802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03E208-5D38-E259-8272-3E6F62515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118E02E-D018-D7F7-C665-E1EA0726C7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7B4058-35DC-D1C4-500F-6BE25AFC8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7FE7AED-458D-AA5F-FDBE-83FA3B0F2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A95F9C-10B2-E465-1D26-FC241E326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711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39061A2-0980-B18D-784C-1B2FA9151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0122B6F-FB57-702B-CE97-E3345AC4C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1B3882-3B2C-5BA4-A793-1EC151E29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60C418E-09A9-1F76-B77C-2E602E76A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08058FB-8056-C9B5-AB1F-AE25DDFF5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549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0739F0-8AEF-8C76-8828-66A3C58EA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5E3088E-DDD2-2293-20A2-9FB6FD3E3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AB7D98-9874-82AB-F26F-A34BF68A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912A8DB-52FB-068D-9659-75F2B59DA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8736AA-E6F2-C4DA-4C81-43512DA5C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4409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563C7D-8F33-E710-625A-FA22DF325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0BEEE0-E1C5-2A1B-1ACB-02A538104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EE0FC3A-025E-F12E-BB7C-C44D1F318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D0AAAB0-F008-2214-DB9F-C422B0355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A3CA677-AA9D-3CE4-20AD-F81FDCB97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508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125E5E-C27F-C14D-7ACE-BBA48418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37E5BBF-D2ED-4ED8-11B8-492002149B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35FA622-24CF-15A7-31D1-F5BBF803F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36CFDFD-9545-CEB9-0F56-E5AC5A934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46E8782-6CC1-0017-CC14-E7B439214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C572159-6DC1-CB60-8AAE-54D16647F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218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83D038-9155-1088-65A0-33C4F8671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00F2A1C-A192-075F-4F10-8468D8A5A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17EB9B4-8CB3-ED01-2184-C426502FB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CC59892-9E25-5D31-B231-A2D70A67B2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E8224D9-1CD7-F8DF-EDC0-1BFE113CC7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EEE2E96-FDB0-6B1F-8021-F4CD7D4CE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EE3F591-2D28-56EB-87C5-BB74B0A15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09009F7-F511-71C1-6FC8-8802376D7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3448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775D0A-8562-610F-CB78-CEB6C5DC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2B261FF-3E94-5EA3-BF06-E830F680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3AEB99-D5FA-865A-C4CB-717B44D70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C563268-4043-46C6-7DE6-9B6C18FC9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678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0D5F4FC-6B48-9A98-CE6D-E2BAD1637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4A5A045-100F-17E8-F787-8DB17A20F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D5F7367-FD65-E555-7B25-CB35B2EA4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471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60AA60-D308-0678-90E5-0025F7F35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C6A8043-EDA9-B64D-5175-5E27E55F9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8F6E888-A17C-BD8A-B245-1DBDF1025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9D4E9A0-8CBC-CE70-736A-EF41DCFD1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8A51DBC-62A4-6B9D-453A-DA2692A5F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3AA191-CC1D-DCF1-A26B-4671E68E5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6973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02068F-0981-9523-A1A5-B9B0CAC86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722BBBF-76DF-CB75-45CD-ADE8F6C1A5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FE6B51E-DEC4-85F6-7ED7-D86AE4B2B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89A8AC-9601-EED4-4757-4E17F86AD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D923CA5-0A9A-4E8C-9F48-1415EA8F6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E6483D7-632B-C62A-3CA8-54BE01526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418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8641669-C7EB-CA6B-4EF4-95B0684F5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244AE93-1069-362E-C99E-FCE6FA1EAB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66171C-6E65-7F8B-3085-33B1BE7434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F2D8E-5D6D-487C-8DE7-96272AEF38D2}" type="datetimeFigureOut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EE6D5C-51C6-4141-0674-41D8FE473B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1FC0BD1-6043-0F0E-9BFA-3B72B2E68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58CE5-640D-49B7-88DC-99CF43A7DE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65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DB91A2D-EE69-C995-7385-975EBEE7EB64}"/>
              </a:ext>
            </a:extLst>
          </p:cNvPr>
          <p:cNvSpPr txBox="1"/>
          <p:nvPr/>
        </p:nvSpPr>
        <p:spPr>
          <a:xfrm>
            <a:off x="2405495" y="1505497"/>
            <a:ext cx="7381009" cy="196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8000"/>
              </a:lnSpc>
            </a:pPr>
            <a:r>
              <a:rPr lang="ja-JP" altLang="en-US" sz="44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美術館における広報活動</a:t>
            </a:r>
            <a:br>
              <a:rPr lang="ja-JP" altLang="ja-JP" sz="40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ja-JP" sz="36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―作品・展覧会と人をつなぐ―</a:t>
            </a:r>
            <a:endParaRPr kumimoji="1" lang="ja-JP" altLang="en-US" sz="40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5FBDA4D-470D-D709-B6CF-946C9B1EF58F}"/>
              </a:ext>
            </a:extLst>
          </p:cNvPr>
          <p:cNvSpPr/>
          <p:nvPr/>
        </p:nvSpPr>
        <p:spPr>
          <a:xfrm>
            <a:off x="0" y="6629400"/>
            <a:ext cx="12192000" cy="228600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1E148F3-1DA2-E6E2-16AF-BAFB90BF72E9}"/>
              </a:ext>
            </a:extLst>
          </p:cNvPr>
          <p:cNvSpPr txBox="1"/>
          <p:nvPr/>
        </p:nvSpPr>
        <p:spPr>
          <a:xfrm>
            <a:off x="8006194" y="5234547"/>
            <a:ext cx="4494069" cy="110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4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2026</a:t>
            </a:r>
            <a:r>
              <a:rPr lang="ja-JP" altLang="en-US" sz="24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</a:t>
            </a:r>
            <a:r>
              <a:rPr lang="en-US" altLang="ja-JP" sz="24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7</a:t>
            </a:r>
            <a:r>
              <a:rPr lang="ja-JP" altLang="en-US" sz="24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月１７日（金）</a:t>
            </a:r>
            <a:endParaRPr lang="en-US" altLang="ja-JP" sz="24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4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教育・広報担当　相馬</a:t>
            </a:r>
            <a:endParaRPr kumimoji="1" lang="ja-JP" altLang="en-US" sz="20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659BED1-0358-A6CD-D76A-B29AC3555F91}"/>
              </a:ext>
            </a:extLst>
          </p:cNvPr>
          <p:cNvSpPr/>
          <p:nvPr/>
        </p:nvSpPr>
        <p:spPr>
          <a:xfrm>
            <a:off x="3054060" y="3817892"/>
            <a:ext cx="6083877" cy="500069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0C89E15-759B-EA8F-E752-41E92F343676}"/>
              </a:ext>
            </a:extLst>
          </p:cNvPr>
          <p:cNvSpPr txBox="1"/>
          <p:nvPr/>
        </p:nvSpPr>
        <p:spPr>
          <a:xfrm>
            <a:off x="3691370" y="3728618"/>
            <a:ext cx="4494069" cy="55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令和８年度 博物館実習</a:t>
            </a:r>
          </a:p>
        </p:txBody>
      </p:sp>
    </p:spTree>
    <p:extLst>
      <p:ext uri="{BB962C8B-B14F-4D97-AF65-F5344CB8AC3E}">
        <p14:creationId xmlns:p14="http://schemas.microsoft.com/office/powerpoint/2010/main" val="3122284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B56C5-9F7C-930D-137F-FCB4648FB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9E04C13-2A1F-9BCD-7CC1-E8EA108E75A3}"/>
              </a:ext>
            </a:extLst>
          </p:cNvPr>
          <p:cNvSpPr txBox="1"/>
          <p:nvPr/>
        </p:nvSpPr>
        <p:spPr>
          <a:xfrm>
            <a:off x="706582" y="456016"/>
            <a:ext cx="5389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紙媒体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372BF5B-E68C-CE1F-BE71-76703189AA75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AAD4378-063B-140F-391E-5F6C11D51CA3}"/>
              </a:ext>
            </a:extLst>
          </p:cNvPr>
          <p:cNvSpPr txBox="1"/>
          <p:nvPr/>
        </p:nvSpPr>
        <p:spPr>
          <a:xfrm>
            <a:off x="706582" y="2168039"/>
            <a:ext cx="5043055" cy="3860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企画展チラシ・ポスター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MOMAS</a:t>
            </a: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コレクションポスター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美術館ニュース「ソカロ」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教育普及イベントチラシ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美術館ワークシート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B99C5A5-C60A-EB7F-4DE7-EC1150202E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7" t="19544" r="18006" b="25728"/>
          <a:stretch>
            <a:fillRect/>
          </a:stretch>
        </p:blipFill>
        <p:spPr bwMode="auto">
          <a:xfrm>
            <a:off x="6172200" y="2260023"/>
            <a:ext cx="5550272" cy="352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3373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81C6A-CFD8-A737-5FFB-50E4D0E2E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253D7FE-D093-850B-C374-EA5D53527B90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企画展広報の流れ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E2DE847-C29F-E0CD-1F77-909ED9D2E79B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3C2E428-1348-B752-A4B9-9E56C8C2D43B}"/>
              </a:ext>
            </a:extLst>
          </p:cNvPr>
          <p:cNvSpPr txBox="1"/>
          <p:nvPr/>
        </p:nvSpPr>
        <p:spPr>
          <a:xfrm>
            <a:off x="1669472" y="1783576"/>
            <a:ext cx="8440883" cy="4506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３か月前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だいたい各種広報媒体の依頼開始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ポスター・チラシ見積合わせ開始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２か月前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ポスター・チラシ納品、発送作業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</a:t>
            </a: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WEB</a:t>
            </a: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（第１弾作成）、記者発表、</a:t>
            </a: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SNS</a:t>
            </a: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投稿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１か月前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プレスリリース発送、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WEB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（第２弾作成）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開催当日</a:t>
            </a: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プレスカンファレンス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閉幕まで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各種広報媒体の依頼、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SNS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投稿</a:t>
            </a:r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8470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A006-3DB5-5357-C4F9-39CD5BA6C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EEC1AD2-7318-33D0-142A-124BE80ED2DE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広報で大切なこと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8E64FAA-4934-671F-59D5-DED87D3E38D4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CB51B70-D077-4A8A-E474-613904E85B8A}"/>
              </a:ext>
            </a:extLst>
          </p:cNvPr>
          <p:cNvSpPr txBox="1"/>
          <p:nvPr/>
        </p:nvSpPr>
        <p:spPr>
          <a:xfrm>
            <a:off x="2566553" y="2074521"/>
            <a:ext cx="7058892" cy="3375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ja-JP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正確さと分かりやすさの両立</a:t>
            </a:r>
            <a:br>
              <a:rPr lang="ja-JP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速さと確認の両立</a:t>
            </a:r>
            <a:br>
              <a:rPr lang="ja-JP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魅力的に見せることと、誇張しないこと</a:t>
            </a:r>
            <a:br>
              <a:rPr lang="ja-JP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ja-JP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専門的な内容を、初めての人に届けること</a:t>
            </a:r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5743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BB8B1-9C59-48A8-CD7A-BEC531C0B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8D44894-BDE7-FA99-B5BE-B82F5BCCB73C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広報予算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E89D773-1E5E-8C03-078A-93B1B2199E9F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F4F9B03-E72E-8DCB-F8AA-A01AA510120C}"/>
              </a:ext>
            </a:extLst>
          </p:cNvPr>
          <p:cNvSpPr txBox="1"/>
          <p:nvPr/>
        </p:nvSpPr>
        <p:spPr>
          <a:xfrm>
            <a:off x="3889662" y="2491467"/>
            <a:ext cx="4412673" cy="1875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広報予算は限らており、</a:t>
            </a:r>
            <a:endParaRPr kumimoji="1"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広告予算は０円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9518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B8B1E-7D97-E297-6093-1A759EB0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65EC472-49FD-0C0C-8253-87447F41D88D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ミニ演習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3A5E6AA-C1D1-0D0A-2BD7-F81ED7955908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FE9B34-7161-B62B-D5EB-9C3E87BE7275}"/>
              </a:ext>
            </a:extLst>
          </p:cNvPr>
          <p:cNvSpPr txBox="1"/>
          <p:nvPr/>
        </p:nvSpPr>
        <p:spPr>
          <a:xfrm>
            <a:off x="2860962" y="2983910"/>
            <a:ext cx="6470074" cy="89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あなただったらどう広報しますか？</a:t>
            </a:r>
          </a:p>
        </p:txBody>
      </p:sp>
    </p:spTree>
    <p:extLst>
      <p:ext uri="{BB962C8B-B14F-4D97-AF65-F5344CB8AC3E}">
        <p14:creationId xmlns:p14="http://schemas.microsoft.com/office/powerpoint/2010/main" val="3388970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D4EF4-6826-35E1-86E7-C571F9E5F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81A5697-6CDE-4597-0D4B-3B1F1B8E631A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仕事との出会い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97AA18A-9171-85B9-6D10-133ACFD12D85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B34B09-BE3E-65CF-6D54-B00A44B9A889}"/>
              </a:ext>
            </a:extLst>
          </p:cNvPr>
          <p:cNvSpPr txBox="1"/>
          <p:nvPr/>
        </p:nvSpPr>
        <p:spPr>
          <a:xfrm>
            <a:off x="2564820" y="1435664"/>
            <a:ext cx="7062357" cy="464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４年　高等学校　総務担当</a:t>
            </a:r>
            <a:endParaRPr kumimoji="1"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３年　県庁福利課　総務担当</a:t>
            </a:r>
            <a:endParaRPr kumimoji="1"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４年　自然の博物館　企画・広報担当</a:t>
            </a:r>
            <a:endParaRPr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３年　熊谷図書館　企画担当</a:t>
            </a:r>
            <a:endParaRPr kumimoji="1"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４年　嵐山史跡の博物館　総務担当</a:t>
            </a:r>
            <a:endParaRPr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３か月　近代美術館　教育・広報担当</a:t>
            </a:r>
          </a:p>
        </p:txBody>
      </p:sp>
    </p:spTree>
    <p:extLst>
      <p:ext uri="{BB962C8B-B14F-4D97-AF65-F5344CB8AC3E}">
        <p14:creationId xmlns:p14="http://schemas.microsoft.com/office/powerpoint/2010/main" val="357301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723472-AC32-7CF3-E96E-FDBECA59A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ABB22D7-3EB9-6267-D883-DC1711C5F845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終わり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08EB056-EBE1-CE13-166D-E40205E47CE2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1939CC3-DE24-D151-7D79-EF633114874F}"/>
              </a:ext>
            </a:extLst>
          </p:cNvPr>
          <p:cNvSpPr txBox="1"/>
          <p:nvPr/>
        </p:nvSpPr>
        <p:spPr>
          <a:xfrm>
            <a:off x="2860962" y="2983910"/>
            <a:ext cx="6470074" cy="89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ありがとうございました。</a:t>
            </a:r>
          </a:p>
        </p:txBody>
      </p:sp>
    </p:spTree>
    <p:extLst>
      <p:ext uri="{BB962C8B-B14F-4D97-AF65-F5344CB8AC3E}">
        <p14:creationId xmlns:p14="http://schemas.microsoft.com/office/powerpoint/2010/main" val="3977361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31CC84-BD28-0580-7AAE-A34569DFF709}"/>
              </a:ext>
            </a:extLst>
          </p:cNvPr>
          <p:cNvSpPr txBox="1"/>
          <p:nvPr/>
        </p:nvSpPr>
        <p:spPr>
          <a:xfrm>
            <a:off x="706582" y="456016"/>
            <a:ext cx="4312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今日お伝えすること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5CC3A43-D42F-BB56-3D0E-1C3164D4CA54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3EE3213-8C2E-C1E1-E31D-8246E22C505A}"/>
              </a:ext>
            </a:extLst>
          </p:cNvPr>
          <p:cNvSpPr txBox="1"/>
          <p:nvPr/>
        </p:nvSpPr>
        <p:spPr>
          <a:xfrm>
            <a:off x="1940246" y="2076998"/>
            <a:ext cx="6359890" cy="3860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　導入、広報とはなにか　　　　　　　　　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　当館では何を使って伝えているか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　企画展広報の実際　　　　　　　　　　　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　広報で大切なこと　　　　　　　　　　　　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５　仕事との出会い　　　　　　　　　　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質疑応答</a:t>
            </a: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7D263C7-85A4-FC16-47B6-C55C118DDFD4}"/>
              </a:ext>
            </a:extLst>
          </p:cNvPr>
          <p:cNvSpPr txBox="1"/>
          <p:nvPr/>
        </p:nvSpPr>
        <p:spPr>
          <a:xfrm>
            <a:off x="8143008" y="2076998"/>
            <a:ext cx="3650673" cy="3860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｜８分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｜５分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｜５分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｜５分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｜５</a:t>
            </a: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分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778189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CFE9C4-773F-2857-A742-29A8A7244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DE7E9FA-A36B-6AA7-7DB9-7298E549A335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美術館で働いている人々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0DE3109-2175-4970-5B2C-19044BE5438A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776F18-3C0F-19F8-6EB1-F04E6A35BCE0}"/>
              </a:ext>
            </a:extLst>
          </p:cNvPr>
          <p:cNvSpPr txBox="1"/>
          <p:nvPr/>
        </p:nvSpPr>
        <p:spPr>
          <a:xfrm>
            <a:off x="1616091" y="1869179"/>
            <a:ext cx="8959817" cy="3860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館の職員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管理職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総務／管理／企画展／常設展・収蔵品／教育・広報</a:t>
            </a: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endParaRPr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館を支える皆さん</a:t>
            </a:r>
            <a:r>
              <a:rPr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警備／設備／清掃／看視／受付／ショップ／レストラン</a:t>
            </a:r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3172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26755-2CBB-781B-3DC7-8901F08AB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AF05A4E-F25C-4584-F14E-C98511971706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導入質問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AC44E9-9D5C-8EC6-A4E5-961C6C0F9775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AD579D2-B6D6-A020-1339-7140E9B185A5}"/>
              </a:ext>
            </a:extLst>
          </p:cNvPr>
          <p:cNvSpPr txBox="1"/>
          <p:nvPr/>
        </p:nvSpPr>
        <p:spPr>
          <a:xfrm>
            <a:off x="2336373" y="3263280"/>
            <a:ext cx="7519251" cy="705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皆さんは、当館をどこで知りましたか？</a:t>
            </a:r>
            <a:endParaRPr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7891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454885-CCC3-DA6F-75AC-B353BC604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E7CECD4-8D9E-E329-884E-68B1EA5F1B71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広報とは何か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9CC2695-14DD-0BBE-46E1-46AE62BEB513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650B57-B8F4-A595-2C56-25544DDDCF7F}"/>
              </a:ext>
            </a:extLst>
          </p:cNvPr>
          <p:cNvSpPr txBox="1"/>
          <p:nvPr/>
        </p:nvSpPr>
        <p:spPr>
          <a:xfrm>
            <a:off x="1616090" y="1609406"/>
            <a:ext cx="8959817" cy="4937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定義</a:t>
            </a: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企業や自治体などが、施策や業務内容などを広く一般の人に知らせること。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目的</a:t>
            </a: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ステークホルダーとの良好な関係を築き、維持していくこと。そして、ステークホルダーからの支持や共感を得て、組織の目的の達成のために役立つこと。</a:t>
            </a:r>
          </a:p>
        </p:txBody>
      </p:sp>
    </p:spTree>
    <p:extLst>
      <p:ext uri="{BB962C8B-B14F-4D97-AF65-F5344CB8AC3E}">
        <p14:creationId xmlns:p14="http://schemas.microsoft.com/office/powerpoint/2010/main" val="1384949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4D998-8821-DAF2-05CB-E0C5B63DD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5131495-64FB-B6B2-3709-216AF87BEB5A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広報・パブリシティ・広告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61F36F2-59D3-50B6-1A98-75D7B7DC9EB9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4F5E732-513E-8D0E-9C83-286210837C17}"/>
              </a:ext>
            </a:extLst>
          </p:cNvPr>
          <p:cNvSpPr txBox="1"/>
          <p:nvPr/>
        </p:nvSpPr>
        <p:spPr>
          <a:xfrm>
            <a:off x="910935" y="1679666"/>
            <a:ext cx="10370128" cy="4722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　オウンドメディア（自主媒体・狭義の広報）</a:t>
            </a: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自分たちが所有し、発信するメディア。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イ　アーンドメディア（パブリシティ等）</a:t>
            </a: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ジャーナリストや消費者など、第三者による発信するメディア。</a:t>
            </a:r>
            <a:endParaRPr kumimoji="1" lang="en-US" altLang="ja-JP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ウ　ペイドメディア（広告）</a:t>
            </a: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対価を払って発信するメディア。</a:t>
            </a:r>
          </a:p>
        </p:txBody>
      </p:sp>
    </p:spTree>
    <p:extLst>
      <p:ext uri="{BB962C8B-B14F-4D97-AF65-F5344CB8AC3E}">
        <p14:creationId xmlns:p14="http://schemas.microsoft.com/office/powerpoint/2010/main" val="2612404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BD4B3-00DD-860B-70D4-D99B71483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40F86F9-1EB9-D952-735B-822E1C79D0CF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当館の主な広報媒体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CFA6C3D-F05D-E652-7293-1F9CBF446998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8DE7404-F0A3-F07C-41C7-3380C078994E}"/>
              </a:ext>
            </a:extLst>
          </p:cNvPr>
          <p:cNvSpPr txBox="1"/>
          <p:nvPr/>
        </p:nvSpPr>
        <p:spPr>
          <a:xfrm>
            <a:off x="3643745" y="2022566"/>
            <a:ext cx="6040583" cy="3660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ホームページ</a:t>
            </a:r>
            <a:endParaRPr kumimoji="1"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en-US" altLang="ja-JP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SNS</a:t>
            </a:r>
            <a:endParaRPr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チラシ・ポスター</a:t>
            </a:r>
            <a:endParaRPr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美術館ニュース「ソカロ」</a:t>
            </a:r>
            <a:endParaRPr kumimoji="1" lang="en-US" altLang="ja-JP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32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プレスリリース</a:t>
            </a:r>
          </a:p>
        </p:txBody>
      </p:sp>
    </p:spTree>
    <p:extLst>
      <p:ext uri="{BB962C8B-B14F-4D97-AF65-F5344CB8AC3E}">
        <p14:creationId xmlns:p14="http://schemas.microsoft.com/office/powerpoint/2010/main" val="4209934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4C610-42C0-D867-EAC3-B961E2339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BC3FF40-A497-E4AB-2D43-85DE0EB9CF04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ホームページ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D7103EB-A3E0-9F64-E18E-A535F1647D59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15C1CB7-D87C-C7C0-AD50-F72F32E0E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27" y="1516162"/>
            <a:ext cx="6146260" cy="499363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41A34A3-7C9C-754C-C300-A034768275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546" t="13788" r="47073" b="10000"/>
          <a:stretch>
            <a:fillRect/>
          </a:stretch>
        </p:blipFill>
        <p:spPr>
          <a:xfrm>
            <a:off x="7342908" y="1516163"/>
            <a:ext cx="4480251" cy="442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693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D2231-724B-4B50-EEC5-2AF1A485D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2FFB14C-D89D-3B17-473C-F99DD43618F5}"/>
              </a:ext>
            </a:extLst>
          </p:cNvPr>
          <p:cNvSpPr txBox="1"/>
          <p:nvPr/>
        </p:nvSpPr>
        <p:spPr>
          <a:xfrm>
            <a:off x="706582" y="456016"/>
            <a:ext cx="538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b="1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SNS</a:t>
            </a:r>
            <a:endParaRPr kumimoji="1" lang="ja-JP" altLang="en-US" sz="32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10F107A-18C8-3D14-03E1-EAA64D590BB8}"/>
              </a:ext>
            </a:extLst>
          </p:cNvPr>
          <p:cNvSpPr/>
          <p:nvPr/>
        </p:nvSpPr>
        <p:spPr>
          <a:xfrm>
            <a:off x="204354" y="1278081"/>
            <a:ext cx="11783291" cy="62347"/>
          </a:xfrm>
          <a:prstGeom prst="rect">
            <a:avLst/>
          </a:prstGeom>
          <a:solidFill>
            <a:srgbClr val="3F66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A0B5CD4-B47A-4CC4-64BD-5314349564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209" t="33486" r="62416" b="8484"/>
          <a:stretch>
            <a:fillRect/>
          </a:stretch>
        </p:blipFill>
        <p:spPr>
          <a:xfrm>
            <a:off x="914400" y="2286004"/>
            <a:ext cx="2971800" cy="3979715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5A7F98-289F-F558-F6BA-C01DA1680484}"/>
              </a:ext>
            </a:extLst>
          </p:cNvPr>
          <p:cNvSpPr txBox="1"/>
          <p:nvPr/>
        </p:nvSpPr>
        <p:spPr>
          <a:xfrm>
            <a:off x="1313584" y="1498771"/>
            <a:ext cx="2173432" cy="62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Instagram</a:t>
            </a:r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74BEC40-12F7-E83D-2F6E-20C4E26CE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216" y="2286004"/>
            <a:ext cx="3422486" cy="3979715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038B051-B58B-807D-AF7E-28CFF623F6D1}"/>
              </a:ext>
            </a:extLst>
          </p:cNvPr>
          <p:cNvSpPr txBox="1"/>
          <p:nvPr/>
        </p:nvSpPr>
        <p:spPr>
          <a:xfrm>
            <a:off x="5257743" y="1498771"/>
            <a:ext cx="2173432" cy="62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X</a:t>
            </a:r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F877EBBE-C09E-CA71-CE5D-4A529664D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718" y="2286004"/>
            <a:ext cx="2754917" cy="397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EA874F2-03D1-735E-43D9-3044026B5AB6}"/>
              </a:ext>
            </a:extLst>
          </p:cNvPr>
          <p:cNvSpPr txBox="1"/>
          <p:nvPr/>
        </p:nvSpPr>
        <p:spPr>
          <a:xfrm>
            <a:off x="9093460" y="1498771"/>
            <a:ext cx="2173432" cy="62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2800" dirty="0">
                <a:solidFill>
                  <a:srgbClr val="222222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Facebook</a:t>
            </a:r>
            <a:endParaRPr kumimoji="1" lang="ja-JP" altLang="en-US" sz="2800" dirty="0">
              <a:solidFill>
                <a:srgbClr val="222222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2660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478</Words>
  <Application>Microsoft Office PowerPoint</Application>
  <PresentationFormat>ワイド画面</PresentationFormat>
  <Paragraphs>83</Paragraphs>
  <Slides>16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1" baseType="lpstr">
      <vt:lpstr>BIZ UDPゴシック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一行 相馬</dc:creator>
  <cp:lastModifiedBy>一行 相馬</cp:lastModifiedBy>
  <cp:revision>4</cp:revision>
  <dcterms:created xsi:type="dcterms:W3CDTF">2026-07-16T07:18:40Z</dcterms:created>
  <dcterms:modified xsi:type="dcterms:W3CDTF">2026-07-16T09:36:10Z</dcterms:modified>
</cp:coreProperties>
</file>